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81" r:id="rId2"/>
  </p:sldMasterIdLst>
  <p:notesMasterIdLst>
    <p:notesMasterId r:id="rId20"/>
  </p:notesMasterIdLst>
  <p:sldIdLst>
    <p:sldId id="411" r:id="rId3"/>
    <p:sldId id="426" r:id="rId4"/>
    <p:sldId id="436" r:id="rId5"/>
    <p:sldId id="442" r:id="rId6"/>
    <p:sldId id="437" r:id="rId7"/>
    <p:sldId id="438" r:id="rId8"/>
    <p:sldId id="443" r:id="rId9"/>
    <p:sldId id="439" r:id="rId10"/>
    <p:sldId id="440" r:id="rId11"/>
    <p:sldId id="444" r:id="rId12"/>
    <p:sldId id="441" r:id="rId13"/>
    <p:sldId id="447" r:id="rId14"/>
    <p:sldId id="448" r:id="rId15"/>
    <p:sldId id="445" r:id="rId16"/>
    <p:sldId id="446" r:id="rId17"/>
    <p:sldId id="451" r:id="rId18"/>
    <p:sldId id="449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FE350B-2D17-8A5B-7D83-01242EBE5066}" name="Thomas Haupt" initials="TH" userId="2acef652f49872fe" providerId="Windows Live"/>
  <p188:author id="{17F31690-7BFB-2E72-0341-DAF21A2D6CC4}" name="Marco Obermeier" initials="MO" userId="9239e03ef5ecefee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Haupt" initials="TH" lastIdx="1" clrIdx="0">
    <p:extLst>
      <p:ext uri="{19B8F6BF-5375-455C-9EA6-DF929625EA0E}">
        <p15:presenceInfo xmlns:p15="http://schemas.microsoft.com/office/powerpoint/2012/main" userId="S::thomas.haupt@hs-ansbach.de::3cd88854-0292-4954-88a9-f2d2a1ad2a3e" providerId="AD"/>
      </p:ext>
    </p:extLst>
  </p:cmAuthor>
  <p:cmAuthor id="2" name="Thomas Haupt" initials="TH [2]" lastIdx="10" clrIdx="1">
    <p:extLst>
      <p:ext uri="{19B8F6BF-5375-455C-9EA6-DF929625EA0E}">
        <p15:presenceInfo xmlns:p15="http://schemas.microsoft.com/office/powerpoint/2012/main" userId="2acef652f49872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  <a:srgbClr val="FF00FF"/>
    <a:srgbClr val="A0C81E"/>
    <a:srgbClr val="007CBE"/>
    <a:srgbClr val="747474"/>
    <a:srgbClr val="FFC592"/>
    <a:srgbClr val="FFC000"/>
    <a:srgbClr val="7030A0"/>
    <a:srgbClr val="007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7" autoAdjust="0"/>
    <p:restoredTop sz="81579" autoAdjust="0"/>
  </p:normalViewPr>
  <p:slideViewPr>
    <p:cSldViewPr>
      <p:cViewPr>
        <p:scale>
          <a:sx n="61" d="100"/>
          <a:sy n="61" d="100"/>
        </p:scale>
        <p:origin x="903" y="-1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08"/>
    </p:cViewPr>
  </p:sorterViewPr>
  <p:notesViewPr>
    <p:cSldViewPr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8/10/relationships/authors" Target="authors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F0AA8-339E-4018-9524-B511496E9278}" type="datetimeFigureOut">
              <a:rPr lang="de-DE" smtClean="0"/>
              <a:t>05.01.2024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F0DE9-B7F2-4248-AB24-7099F9CFAD9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8279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F0DE9-B7F2-4248-AB24-7099F9CFAD9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257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F0DE9-B7F2-4248-AB24-7099F9CFAD9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476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llkommen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74B426-25EA-43C9-A5EF-CC8DDE1180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0178" y="2272279"/>
            <a:ext cx="3551637" cy="565412"/>
          </a:xfr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rtlCol="0" anchor="ctr">
            <a:spAutoFit/>
          </a:bodyPr>
          <a:lstStyle>
            <a:lvl1pPr marL="0" indent="0">
              <a:buNone/>
              <a:defRPr lang="de-DE" sz="3400" b="1" dirty="0" smtClean="0">
                <a:solidFill>
                  <a:schemeClr val="lt1"/>
                </a:solidFill>
                <a:latin typeface="Roboto Slab" pitchFamily="2" charset="0"/>
                <a:ea typeface="Roboto Slab" pitchFamily="2" charset="0"/>
              </a:defRPr>
            </a:lvl1pPr>
            <a:lvl2pPr marL="228600" indent="0">
              <a:buNone/>
              <a:defRPr lang="de-DE" sz="1800" dirty="0" smtClean="0">
                <a:solidFill>
                  <a:schemeClr val="lt1"/>
                </a:solidFill>
              </a:defRPr>
            </a:lvl2pPr>
            <a:lvl3pPr marL="685800" indent="0">
              <a:buNone/>
              <a:defRPr lang="de-DE" sz="1800" dirty="0" smtClean="0">
                <a:solidFill>
                  <a:schemeClr val="lt1"/>
                </a:solidFill>
              </a:defRPr>
            </a:lvl3pPr>
            <a:lvl4pPr marL="1143000" indent="0">
              <a:buNone/>
              <a:defRPr lang="de-DE" dirty="0" smtClean="0">
                <a:solidFill>
                  <a:schemeClr val="lt1"/>
                </a:solidFill>
              </a:defRPr>
            </a:lvl4pPr>
            <a:lvl5pPr marL="1600200" indent="0">
              <a:buNone/>
              <a:defRPr lang="de-DE" dirty="0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de-DE" dirty="0"/>
              <a:t>Text bearbeiten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91ED88E7-521D-471D-96F5-AF29519B03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57911" y="3000870"/>
            <a:ext cx="5476179" cy="856261"/>
          </a:xfr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bIns="46800" rtlCol="0" anchor="ctr">
            <a:spAutoFit/>
          </a:bodyPr>
          <a:lstStyle>
            <a:lvl1pPr marL="0" indent="0">
              <a:buNone/>
              <a:defRPr lang="de-DE" sz="5500" b="1" dirty="0" smtClean="0">
                <a:solidFill>
                  <a:schemeClr val="lt1"/>
                </a:solidFill>
                <a:latin typeface="Roboto Slab" pitchFamily="2" charset="0"/>
                <a:ea typeface="Roboto Slab" pitchFamily="2" charset="0"/>
              </a:defRPr>
            </a:lvl1pPr>
            <a:lvl2pPr marL="228600" indent="0">
              <a:buNone/>
              <a:defRPr lang="de-DE" sz="1800" dirty="0" smtClean="0">
                <a:solidFill>
                  <a:schemeClr val="lt1"/>
                </a:solidFill>
              </a:defRPr>
            </a:lvl2pPr>
            <a:lvl3pPr marL="685800" indent="0">
              <a:buNone/>
              <a:defRPr lang="de-DE" sz="1800" dirty="0" smtClean="0">
                <a:solidFill>
                  <a:schemeClr val="lt1"/>
                </a:solidFill>
              </a:defRPr>
            </a:lvl3pPr>
            <a:lvl4pPr marL="1143000" indent="0">
              <a:buNone/>
              <a:defRPr lang="de-DE" dirty="0" smtClean="0">
                <a:solidFill>
                  <a:schemeClr val="lt1"/>
                </a:solidFill>
              </a:defRPr>
            </a:lvl4pPr>
            <a:lvl5pPr marL="1600200" indent="0">
              <a:buNone/>
              <a:defRPr lang="de-DE" dirty="0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de-DE" dirty="0"/>
              <a:t>Titel bearbeiten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036689B7-9007-4F9F-9AC0-261F627758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80010" y="4020310"/>
            <a:ext cx="3231975" cy="426913"/>
          </a:xfr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bIns="46800" rtlCol="0" anchor="ctr">
            <a:spAutoFit/>
          </a:bodyPr>
          <a:lstStyle>
            <a:lvl1pPr marL="0" indent="0">
              <a:buNone/>
              <a:defRPr lang="de-DE" sz="2400" b="1" dirty="0" smtClean="0">
                <a:solidFill>
                  <a:schemeClr val="lt1"/>
                </a:solidFill>
                <a:latin typeface="Roboto Slab" pitchFamily="2" charset="0"/>
                <a:ea typeface="Roboto Slab" pitchFamily="2" charset="0"/>
              </a:defRPr>
            </a:lvl1pPr>
            <a:lvl2pPr marL="228600" indent="0">
              <a:buNone/>
              <a:defRPr lang="de-DE" sz="1800" dirty="0" smtClean="0">
                <a:solidFill>
                  <a:schemeClr val="lt1"/>
                </a:solidFill>
              </a:defRPr>
            </a:lvl2pPr>
            <a:lvl3pPr marL="685800" indent="0">
              <a:buNone/>
              <a:defRPr lang="de-DE" sz="1800" dirty="0" smtClean="0">
                <a:solidFill>
                  <a:schemeClr val="lt1"/>
                </a:solidFill>
              </a:defRPr>
            </a:lvl3pPr>
            <a:lvl4pPr marL="1143000" indent="0">
              <a:buNone/>
              <a:defRPr lang="de-DE" dirty="0" smtClean="0">
                <a:solidFill>
                  <a:schemeClr val="lt1"/>
                </a:solidFill>
              </a:defRPr>
            </a:lvl4pPr>
            <a:lvl5pPr marL="1600200" indent="0">
              <a:buNone/>
              <a:defRPr lang="de-DE" dirty="0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de-DE" dirty="0"/>
              <a:t>Untertitel bearbeiten</a:t>
            </a:r>
          </a:p>
        </p:txBody>
      </p:sp>
    </p:spTree>
    <p:extLst>
      <p:ext uri="{BB962C8B-B14F-4D97-AF65-F5344CB8AC3E}">
        <p14:creationId xmlns:p14="http://schemas.microsoft.com/office/powerpoint/2010/main" val="3855619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653F3-F2DD-4F88-81D6-135A2494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66A1C7-12DE-4815-9000-D9FBB8DDE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CD40D-BFA7-4A92-9FDD-4BBAE57DE936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4EA0299-172F-444B-9550-48AF26B06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43892C2-9D49-4C2A-9BAC-EB9A7D95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C6A7CE7-23BF-9468-ED69-FAE37456C7B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197032"/>
            <a:ext cx="10515600" cy="2520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107609E-6E5B-6A36-5944-AAEC20DDFB7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3776551"/>
            <a:ext cx="10515600" cy="2520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3643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653F3-F2DD-4F88-81D6-135A2494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66A1C7-12DE-4815-9000-D9FBB8DDE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2885-7B94-43B8-B49E-89FB7F8D9417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4EA0299-172F-444B-9550-48AF26B06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43892C2-9D49-4C2A-9BAC-EB9A7D95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C6A7CE7-23BF-9468-ED69-FAE37456C7B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6000" y="1124714"/>
            <a:ext cx="5399280" cy="4320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107609E-6E5B-6A36-5944-AAEC20DDFB7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96000" y="5504628"/>
            <a:ext cx="10800000" cy="79180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74553B-F6BF-3D95-6D1B-43539663337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6000" y="1124714"/>
            <a:ext cx="5400000" cy="4320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36803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653F3-F2DD-4F88-81D6-135A2494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66A1C7-12DE-4815-9000-D9FBB8DDE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2B33C-AB46-43E3-A443-C9C3F6129B45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4EA0299-172F-444B-9550-48AF26B06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43892C2-9D49-4C2A-9BAC-EB9A7D95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C6A7CE7-23BF-9468-ED69-FAE37456C7B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92664" y="1052736"/>
            <a:ext cx="11880000" cy="1800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107609E-6E5B-6A36-5944-AAEC20DDFB7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92664" y="2852936"/>
            <a:ext cx="11881319" cy="1800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04E710-000E-7A54-AA9D-3D6427D6048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91345" y="4653136"/>
            <a:ext cx="11881319" cy="1800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64807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653F3-F2DD-4F88-81D6-135A2494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66A1C7-12DE-4815-9000-D9FBB8DDE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A3434-E63A-4DE8-A606-B5928924AAB2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4EA0299-172F-444B-9550-48AF26B06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43892C2-9D49-4C2A-9BAC-EB9A7D95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C6A7CE7-23BF-9468-ED69-FAE37456C7B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6000" y="1124744"/>
            <a:ext cx="10800000" cy="3600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107609E-6E5B-6A36-5944-AAEC20DDFB7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96000" y="4797152"/>
            <a:ext cx="10800000" cy="1512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00922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653F3-F2DD-4F88-81D6-135A2494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66A1C7-12DE-4815-9000-D9FBB8DDE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3161-526D-4519-8022-6E12158E13C5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4EA0299-172F-444B-9550-48AF26B06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43892C2-9D49-4C2A-9BAC-EB9A7D95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C6A7CE7-23BF-9468-ED69-FAE37456C7B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6000" y="1124744"/>
            <a:ext cx="10800000" cy="2880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107609E-6E5B-6A36-5944-AAEC20DDFB7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96000" y="4077072"/>
            <a:ext cx="10800000" cy="2232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50106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653F3-F2DD-4F88-81D6-135A2494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66A1C7-12DE-4815-9000-D9FBB8DDE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BBD7-42E4-4452-B3A3-CCB9B0007C3A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4EA0299-172F-444B-9550-48AF26B06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43892C2-9D49-4C2A-9BAC-EB9A7D95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C6A7CE7-23BF-9468-ED69-FAE37456C7B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6000" y="1124984"/>
            <a:ext cx="10800000" cy="2160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107609E-6E5B-6A36-5944-AAEC20DDFB7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96000" y="5517512"/>
            <a:ext cx="10800000" cy="79180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9C2D9E-A080-0094-97D3-BC7B8C3A3CB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5400" y="3357232"/>
            <a:ext cx="10800000" cy="2160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44338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0CE2B8-486E-4AF8-A249-22450AA8F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9335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8A8AE1-21C6-4CB9-BDC1-08C3B0DAC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17269"/>
            <a:ext cx="5157787" cy="41723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F619CEB-4669-42B4-A88C-5A4D68CBA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9335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8D21133-B36D-4887-AD84-F5B94951C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17269"/>
            <a:ext cx="5183188" cy="41723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67314D8D-0C34-46C2-AEFA-26353EE0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A0611199-5905-4673-99B8-A908E776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3DA1A-C4A7-4B1A-9BF5-45F8E71FC666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3B3E8CD2-6E08-46D2-ACAD-B74289F95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F1AFCDEF-FAA0-4EDB-8B4E-3AB152995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0329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8A8AE1-21C6-4CB9-BDC1-08C3B0DAC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392" y="1149663"/>
            <a:ext cx="5400000" cy="504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8D21133-B36D-4887-AD84-F5B94951C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1149663"/>
            <a:ext cx="5400000" cy="504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67314D8D-0C34-46C2-AEFA-26353EE0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A0611199-5905-4673-99B8-A908E776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3D57-26D2-4E43-9965-F2B7164234F4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3B3E8CD2-6E08-46D2-ACAD-B74289F95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F1AFCDEF-FAA0-4EDB-8B4E-3AB152995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6952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5F85C-310B-4D20-9AFA-C23A5BE9C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7EEAB36-9F18-4F47-9190-8BA6D810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5A421-3D1C-4B6D-B831-CD7B80EAE712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7349472-3B67-4169-B769-8E7708A22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5C6D3E0-E1A5-470C-B56A-92DFC243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2717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564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llkommen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72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A412C9-3783-44EE-8735-A8CB77ED8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1784" y="1196752"/>
            <a:ext cx="7203604" cy="504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11CE9B2A-0343-44D5-AF7E-A2E9E9B76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6AF77849-F0D6-467C-A0BE-CEA3BAA84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A350-96B6-406A-BDA0-BB2A29D4D7DB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70E35A4-4437-4B35-8E80-3B6E2EA04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9CD25C4-BE9B-4B39-B1E3-1282FD88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867C17A-AB0F-6BA0-2040-D3D3B4BFF00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6612" y="1187351"/>
            <a:ext cx="3171156" cy="504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77460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A412C9-3783-44EE-8735-A8CB77ED8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96752"/>
            <a:ext cx="6172200" cy="504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138FC4-45A3-4651-ACA9-891D3516B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96752"/>
            <a:ext cx="3932237" cy="50405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11CE9B2A-0343-44D5-AF7E-A2E9E9B76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6AF77849-F0D6-467C-A0BE-CEA3BAA84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8654-C410-4435-B588-3D8A8F0BDA35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70E35A4-4437-4B35-8E80-3B6E2EA04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9CD25C4-BE9B-4B39-B1E3-1282FD88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2859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08DCBA8-0F14-4DBB-9E4D-01A9613F7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196752"/>
            <a:ext cx="10515600" cy="498021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6760446-D16E-47EC-95E0-778C823C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1B12011-445F-4DA8-B069-E123EAF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EF2C-0E15-4016-97FD-E238356EE260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183AC55-9DFE-4C3A-B3BB-243471C4D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E1547C0-FBBA-4054-93F0-835D9784A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599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DD7557-77A1-439C-A542-0E01C2093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043" y="2621087"/>
            <a:ext cx="7043915" cy="1615827"/>
          </a:xfr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lvl1pPr marL="0" indent="0">
              <a:buNone/>
              <a:defRPr lang="de-DE" sz="5500" b="1" dirty="0">
                <a:solidFill>
                  <a:schemeClr val="lt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marL="0" lvl="0" algn="ctr"/>
            <a:r>
              <a:rPr lang="de-DE" dirty="0"/>
              <a:t>Vielen Dank für Ihre</a:t>
            </a:r>
            <a:br>
              <a:rPr lang="de-DE" dirty="0"/>
            </a:br>
            <a:r>
              <a:rPr lang="de-DE" dirty="0"/>
              <a:t>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4253002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ntak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7091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332F-63BB-ECCB-46B7-DB48DA775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01DF9-2C5A-A2DA-4E0E-6E3560BBF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F2934-4838-0BAE-C0D1-6DF78FF39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86148-6349-496B-A2F0-0C2FDE9E70E5}" type="datetime1">
              <a:rPr lang="de-DE" smtClean="0"/>
              <a:t>05.01.2024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3F9A9-2130-8E1B-F43C-CA5E191BE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AFA1A-EAC8-C60D-F9F5-1AD9A07C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19D0-9EFA-4A02-8CEA-0BEB7D150C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0238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1FDD-597D-48A6-B9E2-8CC764C3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05F0-8C72-35CB-B557-C7F7D319E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76FBE-C37F-3B3E-2322-E29C189AC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140A-A87C-46FB-A462-5F0AC770F110}" type="datetime1">
              <a:rPr lang="de-DE" smtClean="0"/>
              <a:t>05.01.2024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FF92E-8702-6680-7BAE-319FBAC36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BE348-002A-ACD9-F5FA-E46DA0B69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19D0-9EFA-4A02-8CEA-0BEB7D150C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7274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4A34-7E4B-088E-D4BE-EAC24463B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39A4E-C8F4-D343-418B-695F7311B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C0590-CE50-0903-EE98-175C1469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1367-D954-49E6-9BA6-6811DDFE7677}" type="datetime1">
              <a:rPr lang="de-DE" smtClean="0"/>
              <a:t>05.01.2024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5C4F8-5705-F98C-BF68-1D76746F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33A20-AE80-D9F8-EB60-334285F5E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19D0-9EFA-4A02-8CEA-0BEB7D150C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4774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7DE5-9575-6D65-A43B-076F6198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616B1-1346-0FF8-75F2-8CDD30BC61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F8528-75D2-A890-A8D8-80D44BFB1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BCA5E-7815-0C6B-EA55-BB346BA9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FC358-7047-4852-A95F-00980E658E7E}" type="datetime1">
              <a:rPr lang="de-DE" smtClean="0"/>
              <a:t>05.01.2024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4AD89-45C0-05EE-40ED-5D5B9A06E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E05C5-A7B2-1B97-BFF8-51E631C4A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19D0-9EFA-4A02-8CEA-0BEB7D150C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79955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4E6F-8544-6428-E333-231CFCEF0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23E89-82E1-2FA3-1232-B53A6D13A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FF4DA-F3A0-CE3B-DF94-9B3E0A4CB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D6BFC-9AB0-A225-BEAA-F9700D2B11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2DA49-6FC3-2157-ACBB-387C369875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3A3E44-FA70-59F5-3C19-C493077B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9221-0999-4130-B69C-BA5B79B6C1FF}" type="datetime1">
              <a:rPr lang="de-DE" smtClean="0"/>
              <a:t>05.01.2024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39997A-CF03-CEFF-0627-822961FE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9DDDF-1DF9-E83C-22D2-2E0C0BF3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19D0-9EFA-4A02-8CEA-0BEB7D150C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460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A6F39263-37E9-4146-AB26-CF69794C5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314305"/>
            <a:ext cx="10515600" cy="14379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5DD8199A-C18C-4C56-82A6-9215B088C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378" y="1544868"/>
            <a:ext cx="10505421" cy="2327809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6876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95" userDrawn="1">
          <p15:clr>
            <a:srgbClr val="FBAE40"/>
          </p15:clr>
        </p15:guide>
        <p15:guide id="2" pos="529" userDrawn="1">
          <p15:clr>
            <a:srgbClr val="FBAE40"/>
          </p15:clr>
        </p15:guide>
        <p15:guide id="3" orient="horz" pos="18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56E4D-E09E-F237-B48B-F4D8F309F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A6118A-E8AA-F98F-1349-1F3F21FFE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50484-B69C-46D4-8D39-D042D5AFC5C2}" type="datetime1">
              <a:rPr lang="de-DE" smtClean="0"/>
              <a:t>05.01.2024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C8B15-4216-EE00-4B80-0C1F4E2FA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79B7A-982B-8BE5-34A2-4068F5B5B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19D0-9EFA-4A02-8CEA-0BEB7D150C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1132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2818E6-F98B-470A-2926-C14C74BFF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D09E4-8D81-41DC-B84F-5FA367219898}" type="datetime1">
              <a:rPr lang="de-DE" smtClean="0"/>
              <a:t>05.01.2024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DE7A5E-D27E-BEB3-7EF6-6D9F8414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0B048-97B1-D3DA-5B27-398B27518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19D0-9EFA-4A02-8CEA-0BEB7D150C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851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AC70-3FA9-D96F-8664-3AF4469B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FA5C0-5892-F356-3235-A1926A228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349AD-558F-0CF9-50E0-E2A092D9B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34090-E649-29F0-A9E0-2DCA3D588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BBE72-735F-44CA-9E9D-49BF3764581E}" type="datetime1">
              <a:rPr lang="de-DE" smtClean="0"/>
              <a:t>05.01.2024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FB553-B053-880A-AD29-AFC25FC9A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60672-4988-615B-0FDA-29319D25F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19D0-9EFA-4A02-8CEA-0BEB7D150C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74429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48040-72A0-2F72-EB42-FEB03310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C8558C-AF7F-CAA7-4050-58F0257D9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CA104-361A-7ADD-F343-CF29A23F4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E602A-1FB8-05E0-8446-467938078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111C-A72C-4026-8B52-F75C47C650CA}" type="datetime1">
              <a:rPr lang="de-DE" smtClean="0"/>
              <a:t>05.01.2024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3911C-5A18-40A9-7BC8-6832BAFA1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E28A4-CFD3-41DB-6AEB-5355B37EC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19D0-9EFA-4A02-8CEA-0BEB7D150C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7391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14636-F5B7-CC05-2F13-18BAC879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C793D-9BEE-CA93-8000-C3A013762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32575-AB6A-42AA-E3BB-CFBF01EA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D9A54-484E-4EEA-9DB5-D916FCECAD67}" type="datetime1">
              <a:rPr lang="de-DE" smtClean="0"/>
              <a:t>05.01.2024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84DD1-E733-E122-A02C-3DDA959EF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E0A59-5C87-C31A-A8F7-A0E0350AC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19D0-9EFA-4A02-8CEA-0BEB7D150C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5893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DEDE18-402F-A5D7-DFD6-1322E2423F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D50F3-B70C-80CE-967B-CD38354B6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B1A7B-051C-9035-9A67-7790EB9CD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E8A3-C1D8-41F9-A05F-AA2178ED27CB}" type="datetime1">
              <a:rPr lang="de-DE" smtClean="0"/>
              <a:t>05.01.2024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D1375-D14D-16E6-DC23-68B3EA810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90F37-32F2-7587-45E8-17B4C680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319D0-9EFA-4A02-8CEA-0BEB7D150C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4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Kopf-/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A6F39263-37E9-4146-AB26-CF69794C5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314305"/>
            <a:ext cx="10515600" cy="14379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5DD8199A-C18C-4C56-82A6-9215B088C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378" y="1544868"/>
            <a:ext cx="10505421" cy="2327809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C7D1BC5-C87E-4B1E-A6B8-48ACBD21B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4848-253D-488C-9FA2-CD29E8800047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67359A1-9599-4B5E-A342-8D54952AF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E59BFDA-4CDA-42AF-AB3D-8F9764D0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0592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 userDrawn="1">
          <p15:clr>
            <a:srgbClr val="FBAE40"/>
          </p15:clr>
        </p15:guide>
        <p15:guide id="2" pos="529" userDrawn="1">
          <p15:clr>
            <a:srgbClr val="FBAE40"/>
          </p15:clr>
        </p15:guide>
        <p15:guide id="3" orient="horz" pos="18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967AD9-DCD2-41C6-9809-4850847DE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20FEFD-6CB5-436E-A194-58524B60C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73BFCAB0-3953-45FA-9EC8-7123F8682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8AC27-E816-4F31-875D-9E36A3E26E5B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F74B8CB-5F61-4762-995E-84ADBF020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567CAF0-F468-41B6-A841-41895CD14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729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4D3206-B758-415F-9A35-978091024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6752"/>
            <a:ext cx="10515600" cy="4980211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B3BE5BB4-69E8-4B14-82FB-17B5F80E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4670473C-099F-42C2-B2A9-A068F6911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9607-017D-4379-A346-1BAE86CCB108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E80ABD8E-38C7-4E8B-9C0A-4380C0DF3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1F290789-D1AF-4567-AAC4-D7E5DCE8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6315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4D3206-B758-415F-9A35-978091024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44"/>
            <a:ext cx="10515600" cy="417646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B3BE5BB4-69E8-4B14-82FB-17B5F80E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4670473C-099F-42C2-B2A9-A068F6911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9607-017D-4379-A346-1BAE86CCB108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E80ABD8E-38C7-4E8B-9C0A-4380C0DF3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1F290789-D1AF-4567-AAC4-D7E5DCE8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E621B83D-7C8E-D1EE-B2CF-A58B6BFE295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373216"/>
            <a:ext cx="10515600" cy="803747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10587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4D3206-B758-415F-9A35-978091024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00" y="1196752"/>
            <a:ext cx="11880000" cy="5040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B3BE5BB4-69E8-4B14-82FB-17B5F80E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4670473C-099F-42C2-B2A9-A068F6911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43B1F-974A-4B73-9DED-C1B1EF54395A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E80ABD8E-38C7-4E8B-9C0A-4380C0DF3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1F290789-D1AF-4567-AAC4-D7E5DCE8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004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653F3-F2DD-4F88-81D6-135A2494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8985C4-2882-4971-907A-37F6749AD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941168"/>
            <a:ext cx="5181600" cy="12357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272D4F-3F7F-4026-8830-B4E088758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941168"/>
            <a:ext cx="5181600" cy="12357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66A1C7-12DE-4815-9000-D9FBB8DDE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474A-6EB5-48C9-88A0-8B6DEFF76FE3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4EA0299-172F-444B-9550-48AF26B06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43892C2-9D49-4C2A-9BAC-EB9A7D95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C6A7CE7-23BF-9468-ED69-FAE37456C7B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196752"/>
            <a:ext cx="10515600" cy="173275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107609E-6E5B-6A36-5944-AAEC20DDFB7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3073250"/>
            <a:ext cx="10515600" cy="173275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702706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A8B9074-3B4B-46B3-9EA0-EA90A286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864"/>
            <a:ext cx="8052412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EA93B3-3D36-4D05-A46D-ED5BF3C31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6752"/>
            <a:ext cx="10515600" cy="4980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B94C36-E856-4D7A-B3EA-1F7926E4B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C0576-2335-4752-BECD-E6530311D51E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BA2D33-D4A7-40D1-98D7-680549E44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34FD696-92CC-4D75-A33E-BAF949E3E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07D22-6C34-4567-AF99-B140ABE044F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6599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0" r:id="rId2"/>
    <p:sldLayoutId id="2147483649" r:id="rId3"/>
    <p:sldLayoutId id="2147483669" r:id="rId4"/>
    <p:sldLayoutId id="2147483651" r:id="rId5"/>
    <p:sldLayoutId id="2147483650" r:id="rId6"/>
    <p:sldLayoutId id="2147483698" r:id="rId7"/>
    <p:sldLayoutId id="2147483679" r:id="rId8"/>
    <p:sldLayoutId id="2147483652" r:id="rId9"/>
    <p:sldLayoutId id="2147483677" r:id="rId10"/>
    <p:sldLayoutId id="2147483676" r:id="rId11"/>
    <p:sldLayoutId id="2147483680" r:id="rId12"/>
    <p:sldLayoutId id="2147483696" r:id="rId13"/>
    <p:sldLayoutId id="2147483697" r:id="rId14"/>
    <p:sldLayoutId id="2147483695" r:id="rId15"/>
    <p:sldLayoutId id="2147483653" r:id="rId16"/>
    <p:sldLayoutId id="2147483693" r:id="rId17"/>
    <p:sldLayoutId id="2147483654" r:id="rId18"/>
    <p:sldLayoutId id="2147483655" r:id="rId19"/>
    <p:sldLayoutId id="2147483656" r:id="rId20"/>
    <p:sldLayoutId id="2147483678" r:id="rId21"/>
    <p:sldLayoutId id="2147483658" r:id="rId22"/>
    <p:sldLayoutId id="2147483672" r:id="rId23"/>
    <p:sldLayoutId id="2147483675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007DBE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A0C81E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0C81E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0C81E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0C81E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0C81E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1D74C0-7952-5C20-2A1C-F9B49854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0BB40-94DB-4888-5FF8-C7F3F019E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ABCB4-50F2-AA4D-86A7-1E5559CDAE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6DADC-04B2-48FD-A7F7-27A62D52C1B6}" type="datetime1">
              <a:rPr lang="de-DE" smtClean="0"/>
              <a:t>05.01.2024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B6922-6116-A83A-D81B-BD98394CCB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Marco Obermeier | Project - Energy Management with AI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E8EF0-62C3-064E-21FF-34B528DEE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319D0-9EFA-4A02-8CEA-0BEB7D150CF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04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olar panel on a roof&#10;&#10;Description automatically generated with medium confidence">
            <a:extLst>
              <a:ext uri="{FF2B5EF4-FFF2-40B4-BE49-F238E27FC236}">
                <a16:creationId xmlns:a16="http://schemas.microsoft.com/office/drawing/2014/main" id="{4FDBCBBB-4480-455F-8DC5-E591BA69FB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9" b="6183"/>
          <a:stretch/>
        </p:blipFill>
        <p:spPr>
          <a:xfrm>
            <a:off x="0" y="1106448"/>
            <a:ext cx="12226504" cy="6138976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14A2BFE-29DF-40B7-8C1F-A5226825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2780928"/>
            <a:ext cx="10657184" cy="3789040"/>
          </a:xfrm>
        </p:spPr>
        <p:txBody>
          <a:bodyPr>
            <a:normAutofit/>
          </a:bodyPr>
          <a:lstStyle/>
          <a:p>
            <a:br>
              <a:rPr lang="en-US" sz="2800" dirty="0"/>
            </a:br>
            <a:br>
              <a:rPr lang="de-DE" sz="2800" b="1" dirty="0"/>
            </a:br>
            <a:r>
              <a:rPr lang="de-DE" sz="2800" b="1" dirty="0" err="1"/>
              <a:t>Projectwork</a:t>
            </a:r>
            <a:r>
              <a:rPr lang="de-DE" sz="2800" b="1" dirty="0"/>
              <a:t> in </a:t>
            </a:r>
            <a:r>
              <a:rPr lang="de-DE" sz="2800" b="1" dirty="0" err="1"/>
              <a:t>the</a:t>
            </a:r>
            <a:r>
              <a:rPr lang="de-DE" sz="2800" b="1" dirty="0"/>
              <a:t> </a:t>
            </a:r>
            <a:r>
              <a:rPr lang="de-DE" sz="2800" b="1" dirty="0" err="1"/>
              <a:t>subject</a:t>
            </a:r>
            <a:r>
              <a:rPr lang="de-DE" sz="2800" b="1" dirty="0"/>
              <a:t> Energy Management </a:t>
            </a:r>
            <a:r>
              <a:rPr lang="de-DE" sz="2800" b="1" dirty="0" err="1"/>
              <a:t>with</a:t>
            </a:r>
            <a:r>
              <a:rPr lang="de-DE" sz="2800" b="1" dirty="0"/>
              <a:t> AI Methods at </a:t>
            </a:r>
            <a:r>
              <a:rPr lang="de-DE" sz="2800" b="1" dirty="0" err="1"/>
              <a:t>the</a:t>
            </a:r>
            <a:r>
              <a:rPr lang="de-DE" sz="2800" b="1" dirty="0"/>
              <a:t> OTH Amberg</a:t>
            </a:r>
            <a:br>
              <a:rPr lang="de-DE" sz="2800" b="1" dirty="0"/>
            </a:br>
            <a:br>
              <a:rPr lang="de-DE" sz="100" b="1" dirty="0"/>
            </a:br>
            <a:br>
              <a:rPr lang="en-US" sz="1400" dirty="0"/>
            </a:br>
            <a:r>
              <a:rPr lang="en-US" sz="1400" dirty="0"/>
              <a:t>Marco Obermeier – Master of Applied Research in Engineering Science </a:t>
            </a:r>
            <a:r>
              <a:rPr lang="en-US" sz="1400" dirty="0" err="1"/>
              <a:t>Martikelnummer</a:t>
            </a:r>
            <a:r>
              <a:rPr lang="en-US" sz="1400" dirty="0"/>
              <a:t>: 00165198 – Hochschule Ansbach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EF73CD-1472-4FFE-BD93-7AD3968676DC}"/>
              </a:ext>
            </a:extLst>
          </p:cNvPr>
          <p:cNvSpPr/>
          <p:nvPr/>
        </p:nvSpPr>
        <p:spPr>
          <a:xfrm>
            <a:off x="839416" y="2996952"/>
            <a:ext cx="72008" cy="2664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A9B775-8EDA-8776-EB9C-58AB530CF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5F7C8-CC0B-9F24-665E-B35EC1772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10B60-F5E6-471D-86E1-538A70F4F3AD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CA526-B69B-47CF-08BA-3F98E25B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0597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97D262-1BA4-F009-C9DE-B3AFF5DA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2. System Configuration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6E52AB-E5C3-985F-D085-3CD06AC3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CCC61B-CA65-DE66-42B4-AED09EAE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70D3E2-71C7-A239-27BD-55DB060C9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33BEC-3FE8-40E2-A63F-7161052E978D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9938DD-B2D3-EE5D-A1F6-E0D8F150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237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045C1C7-D3AC-2775-90DB-46F6C43DB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Investment optimization with </a:t>
            </a:r>
            <a:r>
              <a:rPr lang="en-GB" dirty="0" err="1"/>
              <a:t>oemof</a:t>
            </a:r>
            <a:r>
              <a:rPr lang="en-GB" dirty="0"/>
              <a:t> based on given and researched CAPEX and OPEX (cost optimized and co2 optimized)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Doing a research on the web to ensure that the calculated sizes are feasible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Set nominal values based on results of the investment optimization and the researched values (Set higher values for the backup system)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Run the Model as a cost optimized schedule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Run the Model as co2 optimized schedule (adding extra co2 costs to gas and grid and add a maximum constrain of co2)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E97D262-1BA4-F009-C9DE-B3AFF5DA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2. System Configuration: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70D3E2-71C7-A239-27BD-55DB060C9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33BEC-3FE8-40E2-A63F-7161052E978D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CCC61B-CA65-DE66-42B4-AED09EAE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9938DD-B2D3-EE5D-A1F6-E0D8F150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5481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7E768F70-954F-628D-28A8-934EA253B28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78713268"/>
                  </p:ext>
                </p:extLst>
              </p:nvPr>
            </p:nvGraphicFramePr>
            <p:xfrm>
              <a:off x="851104" y="1099181"/>
              <a:ext cx="10429471" cy="5320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76490">
                      <a:extLst>
                        <a:ext uri="{9D8B030D-6E8A-4147-A177-3AD203B41FA5}">
                          <a16:colId xmlns:a16="http://schemas.microsoft.com/office/drawing/2014/main" val="3186377192"/>
                        </a:ext>
                      </a:extLst>
                    </a:gridCol>
                    <a:gridCol w="4023627">
                      <a:extLst>
                        <a:ext uri="{9D8B030D-6E8A-4147-A177-3AD203B41FA5}">
                          <a16:colId xmlns:a16="http://schemas.microsoft.com/office/drawing/2014/main" val="1476267581"/>
                        </a:ext>
                      </a:extLst>
                    </a:gridCol>
                    <a:gridCol w="2929354">
                      <a:extLst>
                        <a:ext uri="{9D8B030D-6E8A-4147-A177-3AD203B41FA5}">
                          <a16:colId xmlns:a16="http://schemas.microsoft.com/office/drawing/2014/main" val="2673218134"/>
                        </a:ext>
                      </a:extLst>
                    </a:gridCol>
                  </a:tblGrid>
                  <a:tr h="644345">
                    <a:tc>
                      <a:txBody>
                        <a:bodyPr/>
                        <a:lstStyle/>
                        <a:p>
                          <a:endParaRPr lang="de-DE" sz="14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CAPEX</a:t>
                          </a:r>
                          <a:endParaRPr lang="de-DE" sz="14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OPEX (Maintenance, Operational Staff Wages, Licenses, Energy Cost…)</a:t>
                          </a:r>
                          <a:endParaRPr lang="de-DE" sz="14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810805919"/>
                      </a:ext>
                    </a:extLst>
                  </a:tr>
                  <a:tr h="256418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Balance of System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30% of invest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963955496"/>
                      </a:ext>
                    </a:extLst>
                  </a:tr>
                  <a:tr h="256418">
                    <a:tc>
                      <a:txBody>
                        <a:bodyPr/>
                        <a:lstStyle/>
                        <a:p>
                          <a:r>
                            <a:rPr lang="en-GB" sz="1400" dirty="0" err="1"/>
                            <a:t>Gasfired</a:t>
                          </a:r>
                          <a:r>
                            <a:rPr lang="en-GB" sz="1400" dirty="0"/>
                            <a:t> CHP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750 [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€</m:t>
                                  </m:r>
                                </m:num>
                                <m:den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𝑘𝑊</m:t>
                                  </m:r>
                                </m:den>
                              </m:f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  <m: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Balance</m:t>
                              </m:r>
                              <m: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System</m:t>
                              </m:r>
                            </m:oMath>
                          </a14:m>
                          <a:endParaRPr lang="de-DE" sz="14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25%  of CAPEX</a:t>
                          </a:r>
                          <a:endParaRPr lang="de-DE" sz="14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1893024627"/>
                      </a:ext>
                    </a:extLst>
                  </a:tr>
                  <a:tr h="450382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Seasonal Storage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4,2 [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€</m:t>
                                  </m:r>
                                </m:num>
                                <m:den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𝑘𝑊h</m:t>
                                  </m:r>
                                </m:den>
                              </m:f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  <m: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Balance</m:t>
                              </m:r>
                              <m: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System</m:t>
                              </m:r>
                            </m:oMath>
                          </a14:m>
                          <a:endParaRPr lang="de-DE" sz="14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25% of CAPEX</a:t>
                          </a:r>
                          <a:endParaRPr lang="de-DE" sz="14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645465831"/>
                      </a:ext>
                    </a:extLst>
                  </a:tr>
                  <a:tr h="450382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Electrical Storage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450 [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€</m:t>
                                  </m:r>
                                </m:num>
                                <m:den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𝑘𝑊</m:t>
                                  </m:r>
                                </m:den>
                              </m:f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  <m: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Balance</m:t>
                              </m:r>
                              <m: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System</m:t>
                              </m:r>
                            </m:oMath>
                          </a14:m>
                          <a:endParaRPr lang="de-DE" sz="14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25% of CAPEX</a:t>
                          </a:r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421836157"/>
                      </a:ext>
                    </a:extLst>
                  </a:tr>
                  <a:tr h="43718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 err="1"/>
                            <a:t>Heatpump</a:t>
                          </a:r>
                          <a:r>
                            <a:rPr lang="en-GB" sz="1400" dirty="0"/>
                            <a:t> large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1500</a:t>
                          </a:r>
                          <a:r>
                            <a:rPr lang="en-GB" sz="1400" baseline="0" dirty="0"/>
                            <a:t> </a:t>
                          </a:r>
                          <a:r>
                            <a:rPr lang="en-GB" sz="1400" dirty="0"/>
                            <a:t>[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€</m:t>
                                  </m:r>
                                </m:num>
                                <m:den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𝑘𝑊</m:t>
                                  </m:r>
                                </m:den>
                              </m:f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  <m: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Balance</m:t>
                              </m:r>
                              <m: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System</m:t>
                              </m:r>
                            </m:oMath>
                          </a14:m>
                          <a:endParaRPr lang="de-DE" sz="14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25% of CAPEX</a:t>
                          </a:r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612252024"/>
                      </a:ext>
                    </a:extLst>
                  </a:tr>
                  <a:tr h="437184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Ground mounted PV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750 [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€</m:t>
                                  </m:r>
                                </m:num>
                                <m:den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𝑘𝑊</m:t>
                                  </m:r>
                                </m:den>
                              </m:f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  <m: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Balance</m:t>
                              </m:r>
                              <m: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System</m:t>
                              </m:r>
                            </m:oMath>
                          </a14:m>
                          <a:endParaRPr lang="de-DE" sz="14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25% of CAPEX</a:t>
                          </a:r>
                          <a:endParaRPr lang="de-DE" sz="14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807530960"/>
                      </a:ext>
                    </a:extLst>
                  </a:tr>
                  <a:tr h="437184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Heating Element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80 [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€</m:t>
                                  </m:r>
                                </m:num>
                                <m:den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𝑘𝑊</m:t>
                                  </m:r>
                                </m:den>
                              </m:f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  <m: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Balance</m:t>
                              </m:r>
                              <m: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System</m:t>
                              </m:r>
                            </m:oMath>
                          </a14:m>
                          <a:endParaRPr lang="de-DE" sz="14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25% of CAPEX</a:t>
                          </a:r>
                          <a:endParaRPr lang="de-DE" sz="14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355903751"/>
                      </a:ext>
                    </a:extLst>
                  </a:tr>
                  <a:tr h="256418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Wind turbine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1000 [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€</m:t>
                                  </m:r>
                                </m:num>
                                <m:den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𝑘𝑊</m:t>
                                  </m:r>
                                </m:den>
                              </m:f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  <m: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Balance</m:t>
                              </m:r>
                              <m: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1400" b="0" i="0" smtClean="0">
                                  <a:latin typeface="Cambria Math" panose="02040503050406030204" pitchFamily="18" charset="0"/>
                                </a:rPr>
                                <m:t>System</m:t>
                              </m:r>
                            </m:oMath>
                          </a14:m>
                          <a:endParaRPr lang="de-DE" sz="14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25% of CAPEX</a:t>
                          </a:r>
                          <a:endParaRPr lang="de-DE" sz="14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624236381"/>
                      </a:ext>
                    </a:extLst>
                  </a:tr>
                  <a:tr h="256418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Grid fees 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 sz="14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0,32 [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€</m:t>
                                  </m:r>
                                </m:num>
                                <m:den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𝑘𝑊h</m:t>
                                  </m:r>
                                </m:den>
                              </m:f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de-DE" sz="14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423908107"/>
                      </a:ext>
                    </a:extLst>
                  </a:tr>
                  <a:tr h="256418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Grid fees </a:t>
                          </a:r>
                          <a:r>
                            <a:rPr lang="en-GB" sz="1400" dirty="0" err="1"/>
                            <a:t>heatpump</a:t>
                          </a:r>
                          <a:endParaRPr lang="de-DE" sz="14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 sz="14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0,25 [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€</m:t>
                                  </m:r>
                                </m:num>
                                <m:den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𝑘𝑊h</m:t>
                                  </m:r>
                                </m:den>
                              </m:f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de-DE" sz="14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1825910709"/>
                      </a:ext>
                    </a:extLst>
                  </a:tr>
                  <a:tr h="256418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Gas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 sz="14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0,08 [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€</m:t>
                                  </m:r>
                                </m:num>
                                <m:den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𝑘𝑊h</m:t>
                                  </m:r>
                                </m:den>
                              </m:f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de-DE" sz="14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496364296"/>
                      </a:ext>
                    </a:extLst>
                  </a:tr>
                  <a:tr h="256418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Overall System Costs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30% of all CAPEX</a:t>
                          </a:r>
                          <a:endParaRPr lang="de-DE" sz="14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25% of overall system costs</a:t>
                          </a:r>
                          <a:endParaRPr lang="de-DE" sz="14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13637047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7E768F70-954F-628D-28A8-934EA253B28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78713268"/>
                  </p:ext>
                </p:extLst>
              </p:nvPr>
            </p:nvGraphicFramePr>
            <p:xfrm>
              <a:off x="851104" y="1099181"/>
              <a:ext cx="10429471" cy="5320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76490">
                      <a:extLst>
                        <a:ext uri="{9D8B030D-6E8A-4147-A177-3AD203B41FA5}">
                          <a16:colId xmlns:a16="http://schemas.microsoft.com/office/drawing/2014/main" val="3186377192"/>
                        </a:ext>
                      </a:extLst>
                    </a:gridCol>
                    <a:gridCol w="4023627">
                      <a:extLst>
                        <a:ext uri="{9D8B030D-6E8A-4147-A177-3AD203B41FA5}">
                          <a16:colId xmlns:a16="http://schemas.microsoft.com/office/drawing/2014/main" val="1476267581"/>
                        </a:ext>
                      </a:extLst>
                    </a:gridCol>
                    <a:gridCol w="2929354">
                      <a:extLst>
                        <a:ext uri="{9D8B030D-6E8A-4147-A177-3AD203B41FA5}">
                          <a16:colId xmlns:a16="http://schemas.microsoft.com/office/drawing/2014/main" val="2673218134"/>
                        </a:ext>
                      </a:extLst>
                    </a:gridCol>
                  </a:tblGrid>
                  <a:tr h="702534">
                    <a:tc>
                      <a:txBody>
                        <a:bodyPr/>
                        <a:lstStyle/>
                        <a:p>
                          <a:endParaRPr lang="de-DE" sz="14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CAPEX</a:t>
                          </a:r>
                          <a:endParaRPr lang="de-DE" sz="14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OPEX (Maintenance, Operational Staff Wages, Licenses, Energy Cost…)</a:t>
                          </a:r>
                          <a:endParaRPr lang="de-DE" sz="14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810805919"/>
                      </a:ext>
                    </a:extLst>
                  </a:tr>
                  <a:tr h="275814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Balance of System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30% of invest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en-GB" sz="14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963955496"/>
                      </a:ext>
                    </a:extLst>
                  </a:tr>
                  <a:tr h="370747">
                    <a:tc>
                      <a:txBody>
                        <a:bodyPr/>
                        <a:lstStyle/>
                        <a:p>
                          <a:r>
                            <a:rPr lang="en-GB" sz="1400" dirty="0" err="1"/>
                            <a:t>Gasfired</a:t>
                          </a:r>
                          <a:r>
                            <a:rPr lang="en-GB" sz="1400" dirty="0"/>
                            <a:t> CHP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86667" t="-270492" r="-73485" b="-10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25%  of CAPEX</a:t>
                          </a:r>
                          <a:endParaRPr lang="de-DE" sz="14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1893024627"/>
                      </a:ext>
                    </a:extLst>
                  </a:tr>
                  <a:tr h="450382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Seasonal Storage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86667" t="-305405" r="-73485" b="-7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25% of CAPEX</a:t>
                          </a:r>
                          <a:endParaRPr lang="de-DE" sz="14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645465831"/>
                      </a:ext>
                    </a:extLst>
                  </a:tr>
                  <a:tr h="450382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Electrical Storage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86667" t="-405405" r="-73485" b="-6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25% of CAPEX</a:t>
                          </a:r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421836157"/>
                      </a:ext>
                    </a:extLst>
                  </a:tr>
                  <a:tr h="43718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 err="1"/>
                            <a:t>Heatpump</a:t>
                          </a:r>
                          <a:r>
                            <a:rPr lang="en-GB" sz="1400" dirty="0"/>
                            <a:t> large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86667" t="-526761" r="-73485" b="-6267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25% of CAPEX</a:t>
                          </a:r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612252024"/>
                      </a:ext>
                    </a:extLst>
                  </a:tr>
                  <a:tr h="437184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Ground mounted PV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86667" t="-618056" r="-73485" b="-5180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25% of CAPEX</a:t>
                          </a:r>
                          <a:endParaRPr lang="de-DE" sz="14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807530960"/>
                      </a:ext>
                    </a:extLst>
                  </a:tr>
                  <a:tr h="437184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Heating Element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86667" t="-718056" r="-73485" b="-4180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25% of CAPEX</a:t>
                          </a:r>
                          <a:endParaRPr lang="de-DE" sz="14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355903751"/>
                      </a:ext>
                    </a:extLst>
                  </a:tr>
                  <a:tr h="370747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Wind turbine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86667" t="-965574" r="-73485" b="-393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25% of CAPEX</a:t>
                          </a:r>
                          <a:endParaRPr lang="de-DE" sz="14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624236381"/>
                      </a:ext>
                    </a:extLst>
                  </a:tr>
                  <a:tr h="370747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Grid fees 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 sz="14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256133" t="-1065574" r="-832" b="-2934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3908107"/>
                      </a:ext>
                    </a:extLst>
                  </a:tr>
                  <a:tr h="370747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Grid fees </a:t>
                          </a:r>
                          <a:r>
                            <a:rPr lang="en-GB" sz="1400" dirty="0" err="1"/>
                            <a:t>heatpump</a:t>
                          </a:r>
                          <a:endParaRPr lang="de-DE" sz="14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 sz="14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256133" t="-1165574" r="-832" b="-1934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5910709"/>
                      </a:ext>
                    </a:extLst>
                  </a:tr>
                  <a:tr h="370747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Gas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 sz="14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256133" t="-1265574" r="-832" b="-934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6364296"/>
                      </a:ext>
                    </a:extLst>
                  </a:tr>
                  <a:tr h="275814"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Overall System Costs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30% of all CAPEX</a:t>
                          </a:r>
                          <a:endParaRPr lang="de-DE" sz="14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/>
                            <a:t>25% of overall system costs</a:t>
                          </a:r>
                          <a:endParaRPr lang="de-DE" sz="14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13637047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2F9131-0AE2-E8EE-2C44-E870552B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2. System Configuration: Cost assumptions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CB9E2-88B8-05EE-8E3A-FF66DE2F7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4C05D-8224-436D-AEFC-5C293B094E99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80A2C-5D6D-EF77-E760-4AA248F9F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B1B4C-59AE-BCDE-BBEF-A0A06B9E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7766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7E768F70-954F-628D-28A8-934EA253B28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73560864"/>
                  </p:ext>
                </p:extLst>
              </p:nvPr>
            </p:nvGraphicFramePr>
            <p:xfrm>
              <a:off x="851104" y="1099181"/>
              <a:ext cx="10213449" cy="36188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57939">
                      <a:extLst>
                        <a:ext uri="{9D8B030D-6E8A-4147-A177-3AD203B41FA5}">
                          <a16:colId xmlns:a16="http://schemas.microsoft.com/office/drawing/2014/main" val="3186377192"/>
                        </a:ext>
                      </a:extLst>
                    </a:gridCol>
                    <a:gridCol w="2514949">
                      <a:extLst>
                        <a:ext uri="{9D8B030D-6E8A-4147-A177-3AD203B41FA5}">
                          <a16:colId xmlns:a16="http://schemas.microsoft.com/office/drawing/2014/main" val="1476267581"/>
                        </a:ext>
                      </a:extLst>
                    </a:gridCol>
                    <a:gridCol w="2800932">
                      <a:extLst>
                        <a:ext uri="{9D8B030D-6E8A-4147-A177-3AD203B41FA5}">
                          <a16:colId xmlns:a16="http://schemas.microsoft.com/office/drawing/2014/main" val="2673218134"/>
                        </a:ext>
                      </a:extLst>
                    </a:gridCol>
                    <a:gridCol w="2239629">
                      <a:extLst>
                        <a:ext uri="{9D8B030D-6E8A-4147-A177-3AD203B41FA5}">
                          <a16:colId xmlns:a16="http://schemas.microsoft.com/office/drawing/2014/main" val="219827192"/>
                        </a:ext>
                      </a:extLst>
                    </a:gridCol>
                  </a:tblGrid>
                  <a:tr h="644345">
                    <a:tc>
                      <a:txBody>
                        <a:bodyPr/>
                        <a:lstStyle/>
                        <a:p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Optimal Size:</a:t>
                          </a:r>
                        </a:p>
                        <a:p>
                          <a:r>
                            <a:rPr lang="en-GB" sz="1600" dirty="0"/>
                            <a:t>Cost-optimized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Optimal Size:</a:t>
                          </a:r>
                        </a:p>
                        <a:p>
                          <a:r>
                            <a:rPr lang="en-GB" sz="1600" dirty="0"/>
                            <a:t>CO2-optimized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Real World (</a:t>
                          </a:r>
                          <a:r>
                            <a:rPr lang="en-GB" sz="1600" dirty="0" err="1"/>
                            <a:t>Backupsystem</a:t>
                          </a:r>
                          <a:r>
                            <a:rPr lang="en-GB" sz="1600" dirty="0"/>
                            <a:t>, feasible values)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810805919"/>
                      </a:ext>
                    </a:extLst>
                  </a:tr>
                  <a:tr h="256418">
                    <a:tc>
                      <a:txBody>
                        <a:bodyPr/>
                        <a:lstStyle/>
                        <a:p>
                          <a:r>
                            <a:rPr lang="en-GB" sz="1600" dirty="0" err="1"/>
                            <a:t>Gasfired</a:t>
                          </a:r>
                          <a:r>
                            <a:rPr lang="en-GB" sz="1600" dirty="0"/>
                            <a:t> CHP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358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0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200 [kW] (mean)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1893024627"/>
                      </a:ext>
                    </a:extLst>
                  </a:tr>
                  <a:tr h="450382"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Seasonal Storage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11858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𝑊h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174.878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𝑊h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150.000 [kWh] 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645465831"/>
                      </a:ext>
                    </a:extLst>
                  </a:tr>
                  <a:tr h="450382"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Electrical Storage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0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𝑊h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8605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𝑊h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4000 [kWh] </a:t>
                          </a:r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421836157"/>
                      </a:ext>
                    </a:extLst>
                  </a:tr>
                  <a:tr h="43718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 err="1"/>
                            <a:t>Heatpump</a:t>
                          </a:r>
                          <a:r>
                            <a:rPr lang="en-GB" sz="1600" dirty="0"/>
                            <a:t> large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507</a:t>
                          </a:r>
                          <a:r>
                            <a:rPr lang="en-GB" sz="16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615</a:t>
                          </a:r>
                          <a:r>
                            <a:rPr lang="en-GB" sz="16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500 [kW] (feasible)</a:t>
                          </a:r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612252024"/>
                      </a:ext>
                    </a:extLst>
                  </a:tr>
                  <a:tr h="437184"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Ground mounted PV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3000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600" dirty="0"/>
                            <a:t> (</a:t>
                          </a:r>
                          <a:r>
                            <a:rPr lang="de-DE" sz="1600" dirty="0" err="1"/>
                            <a:t>max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bound</a:t>
                          </a:r>
                          <a:r>
                            <a:rPr lang="de-DE" sz="1600" dirty="0"/>
                            <a:t>)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3000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600" dirty="0"/>
                            <a:t> (</a:t>
                          </a:r>
                          <a:r>
                            <a:rPr lang="de-DE" sz="1600" dirty="0" err="1"/>
                            <a:t>max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bound</a:t>
                          </a:r>
                          <a:r>
                            <a:rPr lang="de-DE" sz="1600" dirty="0"/>
                            <a:t>)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3000 [kW]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807530960"/>
                      </a:ext>
                    </a:extLst>
                  </a:tr>
                  <a:tr h="437184"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Heating Element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132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80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3000 [kW] (Backup)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355903751"/>
                      </a:ext>
                    </a:extLst>
                  </a:tr>
                  <a:tr h="256418"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Wind turbine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3000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600" dirty="0"/>
                            <a:t> (</a:t>
                          </a:r>
                          <a:r>
                            <a:rPr lang="de-DE" sz="1600" dirty="0" err="1"/>
                            <a:t>max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bound</a:t>
                          </a:r>
                          <a:r>
                            <a:rPr lang="de-DE" sz="1600" dirty="0"/>
                            <a:t>)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3000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de-DE" sz="1600" dirty="0"/>
                            <a:t> (</a:t>
                          </a:r>
                          <a:r>
                            <a:rPr lang="de-DE" sz="1600" dirty="0" err="1"/>
                            <a:t>max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bound</a:t>
                          </a:r>
                          <a:r>
                            <a:rPr lang="de-DE" sz="1600" dirty="0"/>
                            <a:t>)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3000 [kW]</a:t>
                          </a:r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6242363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7E768F70-954F-628D-28A8-934EA253B28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73560864"/>
                  </p:ext>
                </p:extLst>
              </p:nvPr>
            </p:nvGraphicFramePr>
            <p:xfrm>
              <a:off x="851104" y="1099181"/>
              <a:ext cx="10213449" cy="36188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57939">
                      <a:extLst>
                        <a:ext uri="{9D8B030D-6E8A-4147-A177-3AD203B41FA5}">
                          <a16:colId xmlns:a16="http://schemas.microsoft.com/office/drawing/2014/main" val="3186377192"/>
                        </a:ext>
                      </a:extLst>
                    </a:gridCol>
                    <a:gridCol w="2514949">
                      <a:extLst>
                        <a:ext uri="{9D8B030D-6E8A-4147-A177-3AD203B41FA5}">
                          <a16:colId xmlns:a16="http://schemas.microsoft.com/office/drawing/2014/main" val="1476267581"/>
                        </a:ext>
                      </a:extLst>
                    </a:gridCol>
                    <a:gridCol w="2800932">
                      <a:extLst>
                        <a:ext uri="{9D8B030D-6E8A-4147-A177-3AD203B41FA5}">
                          <a16:colId xmlns:a16="http://schemas.microsoft.com/office/drawing/2014/main" val="2673218134"/>
                        </a:ext>
                      </a:extLst>
                    </a:gridCol>
                    <a:gridCol w="2239629">
                      <a:extLst>
                        <a:ext uri="{9D8B030D-6E8A-4147-A177-3AD203B41FA5}">
                          <a16:colId xmlns:a16="http://schemas.microsoft.com/office/drawing/2014/main" val="219827192"/>
                        </a:ext>
                      </a:extLst>
                    </a:gridCol>
                  </a:tblGrid>
                  <a:tr h="793974">
                    <a:tc>
                      <a:txBody>
                        <a:bodyPr/>
                        <a:lstStyle/>
                        <a:p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Optimal Size:</a:t>
                          </a:r>
                        </a:p>
                        <a:p>
                          <a:r>
                            <a:rPr lang="en-GB" sz="1600" dirty="0"/>
                            <a:t>Cost-optimized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Optimal Size:</a:t>
                          </a:r>
                        </a:p>
                        <a:p>
                          <a:r>
                            <a:rPr lang="en-GB" sz="1600" dirty="0"/>
                            <a:t>CO2-optimized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Real World (</a:t>
                          </a:r>
                          <a:r>
                            <a:rPr lang="en-GB" sz="1600" dirty="0" err="1"/>
                            <a:t>Backupsystem</a:t>
                          </a:r>
                          <a:r>
                            <a:rPr lang="en-GB" sz="1600" dirty="0"/>
                            <a:t>, feasible values)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810805919"/>
                      </a:ext>
                    </a:extLst>
                  </a:tr>
                  <a:tr h="306294">
                    <a:tc>
                      <a:txBody>
                        <a:bodyPr/>
                        <a:lstStyle/>
                        <a:p>
                          <a:r>
                            <a:rPr lang="en-GB" sz="1600" dirty="0" err="1"/>
                            <a:t>Gasfired</a:t>
                          </a:r>
                          <a:r>
                            <a:rPr lang="en-GB" sz="1600" dirty="0"/>
                            <a:t> CHP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105811" t="-264706" r="-201453" b="-839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184783" t="-264706" r="-80870" b="-839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200 [kW] (mean)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1893024627"/>
                      </a:ext>
                    </a:extLst>
                  </a:tr>
                  <a:tr h="450382"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Seasonal Storage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105811" t="-251351" r="-201453" b="-4783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184783" t="-251351" r="-80870" b="-4783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150.000 [kWh] 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645465831"/>
                      </a:ext>
                    </a:extLst>
                  </a:tr>
                  <a:tr h="450382"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Electrical Storage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105811" t="-356164" r="-201453" b="-3849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184783" t="-356164" r="-80870" b="-3849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4000 [kWh] </a:t>
                          </a:r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421836157"/>
                      </a:ext>
                    </a:extLst>
                  </a:tr>
                  <a:tr h="43718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 err="1"/>
                            <a:t>Heatpump</a:t>
                          </a:r>
                          <a:r>
                            <a:rPr lang="en-GB" sz="1600" dirty="0"/>
                            <a:t> large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105811" t="-462500" r="-201453" b="-290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184783" t="-462500" r="-80870" b="-290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500 [kW] (feasible)</a:t>
                          </a:r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612252024"/>
                      </a:ext>
                    </a:extLst>
                  </a:tr>
                  <a:tr h="437184"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Ground mounted PV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105811" t="-562500" r="-201453" b="-190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184783" t="-562500" r="-80870" b="-190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3000 [kW]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807530960"/>
                      </a:ext>
                    </a:extLst>
                  </a:tr>
                  <a:tr h="437184"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Heating Element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105811" t="-662500" r="-201453" b="-90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184783" t="-662500" r="-80870" b="-90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3000 [kW] (Backup)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355903751"/>
                      </a:ext>
                    </a:extLst>
                  </a:tr>
                  <a:tr h="306294"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Wind turbine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105811" t="-1098000" r="-201453" b="-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2"/>
                          <a:stretch>
                            <a:fillRect l="-184783" t="-1098000" r="-80870" b="-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3000 [kW]</a:t>
                          </a:r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6242363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2F9131-0AE2-E8EE-2C44-E870552B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2. System Configuration: Optimal Size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CB9E2-88B8-05EE-8E3A-FF66DE2F7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4C05D-8224-436D-AEFC-5C293B094E99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80A2C-5D6D-EF77-E760-4AA248F9F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B1B4C-59AE-BCDE-BBEF-A0A06B9E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9EAE5244-094E-84E9-DCC1-A7E637CA5447}"/>
              </a:ext>
            </a:extLst>
          </p:cNvPr>
          <p:cNvSpPr txBox="1">
            <a:spLocks/>
          </p:cNvSpPr>
          <p:nvPr/>
        </p:nvSpPr>
        <p:spPr>
          <a:xfrm>
            <a:off x="838200" y="5373216"/>
            <a:ext cx="10515600" cy="8037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A0C81E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0C81E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0C81E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0C81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0C81E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Calculated with Python Package </a:t>
            </a:r>
            <a:r>
              <a:rPr lang="en-GB" dirty="0" err="1"/>
              <a:t>Oemof</a:t>
            </a:r>
            <a:endParaRPr lang="en-GB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4269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97D262-1BA4-F009-C9DE-B3AFF5DA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2. System Configuration: Result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70D3E2-71C7-A239-27BD-55DB060C9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33BEC-3FE8-40E2-A63F-7161052E978D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CCC61B-CA65-DE66-42B4-AED09EAE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9938DD-B2D3-EE5D-A1F6-E0D8F150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AE65F9-EE1B-0D11-F9E3-07741319D98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Renewables (Wind and PV) run into maximum investment bound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F59A151-778D-6022-4C3E-DCC989F87192}"/>
              </a:ext>
            </a:extLst>
          </p:cNvPr>
          <p:cNvSpPr/>
          <p:nvPr/>
        </p:nvSpPr>
        <p:spPr>
          <a:xfrm>
            <a:off x="1775520" y="4005064"/>
            <a:ext cx="576064" cy="21602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Content Placeholder 11">
            <a:extLst>
              <a:ext uri="{FF2B5EF4-FFF2-40B4-BE49-F238E27FC236}">
                <a16:creationId xmlns:a16="http://schemas.microsoft.com/office/drawing/2014/main" id="{7E5F8F6F-E236-FECA-10FB-C74ACC174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7315" y="1125538"/>
            <a:ext cx="9017370" cy="41751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AE825CA0-CCD1-0414-CCC1-CA8605754B2A}"/>
              </a:ext>
            </a:extLst>
          </p:cNvPr>
          <p:cNvSpPr/>
          <p:nvPr/>
        </p:nvSpPr>
        <p:spPr>
          <a:xfrm>
            <a:off x="1559496" y="4005064"/>
            <a:ext cx="1008112" cy="23924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1228C8-9CE6-6907-C1C5-826C616BC287}"/>
              </a:ext>
            </a:extLst>
          </p:cNvPr>
          <p:cNvSpPr/>
          <p:nvPr/>
        </p:nvSpPr>
        <p:spPr>
          <a:xfrm>
            <a:off x="2783632" y="2901725"/>
            <a:ext cx="1008112" cy="23924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B5DEC3-C135-99BF-310C-081858674763}"/>
              </a:ext>
            </a:extLst>
          </p:cNvPr>
          <p:cNvSpPr/>
          <p:nvPr/>
        </p:nvSpPr>
        <p:spPr>
          <a:xfrm>
            <a:off x="4079776" y="3621805"/>
            <a:ext cx="1008112" cy="23924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54A65A-9936-8141-11E2-47F4AD53B043}"/>
              </a:ext>
            </a:extLst>
          </p:cNvPr>
          <p:cNvSpPr/>
          <p:nvPr/>
        </p:nvSpPr>
        <p:spPr>
          <a:xfrm>
            <a:off x="4079776" y="4413893"/>
            <a:ext cx="1008112" cy="23924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B3F5511-D7A8-6852-5305-B402D52F4FDD}"/>
              </a:ext>
            </a:extLst>
          </p:cNvPr>
          <p:cNvSpPr/>
          <p:nvPr/>
        </p:nvSpPr>
        <p:spPr>
          <a:xfrm>
            <a:off x="7248128" y="4413893"/>
            <a:ext cx="1008112" cy="23924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DF30A4-9DB3-9BF1-9E44-B8EF4D263CBD}"/>
              </a:ext>
            </a:extLst>
          </p:cNvPr>
          <p:cNvSpPr/>
          <p:nvPr/>
        </p:nvSpPr>
        <p:spPr>
          <a:xfrm>
            <a:off x="6744072" y="1461565"/>
            <a:ext cx="1008112" cy="23924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C4DEF2F-7981-2FA3-0757-70BEE96E8BF0}"/>
              </a:ext>
            </a:extLst>
          </p:cNvPr>
          <p:cNvSpPr/>
          <p:nvPr/>
        </p:nvSpPr>
        <p:spPr>
          <a:xfrm>
            <a:off x="7896200" y="1461565"/>
            <a:ext cx="1008112" cy="23924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849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97D262-1BA4-F009-C9DE-B3AFF5DA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2. System Configuration: CO2-Optimized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70D3E2-71C7-A239-27BD-55DB060C9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33BEC-3FE8-40E2-A63F-7161052E978D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CCC61B-CA65-DE66-42B4-AED09EAE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9938DD-B2D3-EE5D-A1F6-E0D8F150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AE65F9-EE1B-0D11-F9E3-07741319D98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CO2-optimized </a:t>
            </a:r>
            <a:r>
              <a:rPr lang="en-GB" dirty="0" err="1"/>
              <a:t>schecdule</a:t>
            </a:r>
            <a:r>
              <a:rPr lang="en-GB" dirty="0"/>
              <a:t> don’t uses gas</a:t>
            </a:r>
            <a:endParaRPr lang="de-DE" dirty="0"/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D2C822D3-8797-20AE-BC58-464CDA621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094" y="1125538"/>
            <a:ext cx="10437812" cy="417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49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97D262-1BA4-F009-C9DE-B3AFF5DA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2. System Configuration: Cost Optimized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70D3E2-71C7-A239-27BD-55DB060C9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33BEC-3FE8-40E2-A63F-7161052E978D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CCC61B-CA65-DE66-42B4-AED09EAE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9938DD-B2D3-EE5D-A1F6-E0D8F150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AE65F9-EE1B-0D11-F9E3-07741319D98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cost optimized configuration using gas</a:t>
            </a:r>
            <a:endParaRPr lang="de-DE" dirty="0"/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D2C822D3-8797-20AE-BC58-464CDA621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7094" y="1125538"/>
            <a:ext cx="10437812" cy="417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9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7E768F70-954F-628D-28A8-934EA253B28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9066029"/>
                  </p:ext>
                </p:extLst>
              </p:nvPr>
            </p:nvGraphicFramePr>
            <p:xfrm>
              <a:off x="851104" y="1099181"/>
              <a:ext cx="10285456" cy="41696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5290">
                      <a:extLst>
                        <a:ext uri="{9D8B030D-6E8A-4147-A177-3AD203B41FA5}">
                          <a16:colId xmlns:a16="http://schemas.microsoft.com/office/drawing/2014/main" val="3186377192"/>
                        </a:ext>
                      </a:extLst>
                    </a:gridCol>
                    <a:gridCol w="2540790">
                      <a:extLst>
                        <a:ext uri="{9D8B030D-6E8A-4147-A177-3AD203B41FA5}">
                          <a16:colId xmlns:a16="http://schemas.microsoft.com/office/drawing/2014/main" val="1476267581"/>
                        </a:ext>
                      </a:extLst>
                    </a:gridCol>
                    <a:gridCol w="1849792">
                      <a:extLst>
                        <a:ext uri="{9D8B030D-6E8A-4147-A177-3AD203B41FA5}">
                          <a16:colId xmlns:a16="http://schemas.microsoft.com/office/drawing/2014/main" val="2673218134"/>
                        </a:ext>
                      </a:extLst>
                    </a:gridCol>
                    <a:gridCol w="1849792">
                      <a:extLst>
                        <a:ext uri="{9D8B030D-6E8A-4147-A177-3AD203B41FA5}">
                          <a16:colId xmlns:a16="http://schemas.microsoft.com/office/drawing/2014/main" val="219827192"/>
                        </a:ext>
                      </a:extLst>
                    </a:gridCol>
                    <a:gridCol w="1849792">
                      <a:extLst>
                        <a:ext uri="{9D8B030D-6E8A-4147-A177-3AD203B41FA5}">
                          <a16:colId xmlns:a16="http://schemas.microsoft.com/office/drawing/2014/main" val="647557421"/>
                        </a:ext>
                      </a:extLst>
                    </a:gridCol>
                  </a:tblGrid>
                  <a:tr h="644345">
                    <a:tc>
                      <a:txBody>
                        <a:bodyPr/>
                        <a:lstStyle/>
                        <a:p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Optimal Size:</a:t>
                          </a:r>
                        </a:p>
                        <a:p>
                          <a:r>
                            <a:rPr lang="en-GB" sz="1600" dirty="0"/>
                            <a:t>Cost-optimized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Optimal Size:</a:t>
                          </a:r>
                        </a:p>
                        <a:p>
                          <a:r>
                            <a:rPr lang="en-GB" sz="1600" dirty="0"/>
                            <a:t>CO2-optimized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Real World:</a:t>
                          </a:r>
                        </a:p>
                        <a:p>
                          <a:r>
                            <a:rPr lang="en-GB" sz="1600" dirty="0"/>
                            <a:t>Cost-optimized 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Real World:</a:t>
                          </a:r>
                        </a:p>
                        <a:p>
                          <a:r>
                            <a:rPr lang="en-GB" sz="1600" dirty="0"/>
                            <a:t>CO2-optimized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810805919"/>
                      </a:ext>
                    </a:extLst>
                  </a:tr>
                  <a:tr h="256418"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Yearly CAPEX Electricity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608.265 €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1600" dirty="0"/>
                            <a:t>1.075.857 €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1600" dirty="0"/>
                            <a:t>832.445 €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1600" dirty="0"/>
                            <a:t>792.655 €</a:t>
                          </a:r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1893024627"/>
                      </a:ext>
                    </a:extLst>
                  </a:tr>
                  <a:tr h="450382"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Yearly OPEX Electricity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223.036 €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1600" dirty="0"/>
                            <a:t>268.964 €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1600" dirty="0"/>
                            <a:t>247.832 €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1600" dirty="0"/>
                            <a:t>201.405 €</a:t>
                          </a:r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645465831"/>
                      </a:ext>
                    </a:extLst>
                  </a:tr>
                  <a:tr h="450382"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Yearly CAPEX Heat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251.525 €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395.955 €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363.635 €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403.424 €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421836157"/>
                      </a:ext>
                    </a:extLst>
                  </a:tr>
                  <a:tr h="43718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Yearly OPEX Heat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114.870 €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98.988 €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117.389 €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101.870 €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612252024"/>
                      </a:ext>
                    </a:extLst>
                  </a:tr>
                  <a:tr h="43718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Levelized Costs of Heat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0,056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€</m:t>
                                  </m:r>
                                </m:num>
                                <m:den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𝑘𝑊h</m:t>
                                  </m:r>
                                </m:den>
                              </m:f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</m:oMath>
                          </a14:m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0,0762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€</m:t>
                                  </m:r>
                                </m:num>
                                <m:den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𝑘𝑊h</m:t>
                                  </m:r>
                                </m:den>
                              </m:f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</m:oMath>
                          </a14:m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0,074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€</m:t>
                                  </m:r>
                                </m:num>
                                <m:den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𝑘𝑊h</m:t>
                                  </m:r>
                                </m:den>
                              </m:f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</m:oMath>
                          </a14:m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0,078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€</m:t>
                                  </m:r>
                                </m:num>
                                <m:den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𝑘𝑊h</m:t>
                                  </m:r>
                                </m:den>
                              </m:f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</m:oMath>
                          </a14:m>
                          <a:endParaRPr lang="de-DE" sz="16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807530960"/>
                      </a:ext>
                    </a:extLst>
                  </a:tr>
                  <a:tr h="437184"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Levelized Costs of Electricity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0,076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€</m:t>
                                  </m:r>
                                </m:num>
                                <m:den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𝑘𝑊h</m:t>
                                  </m:r>
                                </m:den>
                              </m:f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</m:oMath>
                          </a14:m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0,1353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€</m:t>
                                  </m:r>
                                </m:num>
                                <m:den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𝑘𝑊h</m:t>
                                  </m:r>
                                </m:den>
                              </m:f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</m:oMath>
                          </a14:m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0,103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€</m:t>
                                  </m:r>
                                </m:num>
                                <m:den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𝑘𝑊h</m:t>
                                  </m:r>
                                </m:den>
                              </m:f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</m:oMath>
                          </a14:m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0,103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>
                                <m:f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€</m:t>
                                  </m:r>
                                </m:num>
                                <m:den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𝑘𝑊h</m:t>
                                  </m:r>
                                </m:den>
                              </m:f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</m:oMath>
                          </a14:m>
                          <a:endParaRPr lang="de-DE" sz="16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355903751"/>
                      </a:ext>
                    </a:extLst>
                  </a:tr>
                  <a:tr h="437184"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CO2-Emissions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364.710 kg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0 kg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198.600 kg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10.620 kg 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1877282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7E768F70-954F-628D-28A8-934EA253B28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9066029"/>
                  </p:ext>
                </p:extLst>
              </p:nvPr>
            </p:nvGraphicFramePr>
            <p:xfrm>
              <a:off x="851104" y="1099181"/>
              <a:ext cx="10285456" cy="41696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5290">
                      <a:extLst>
                        <a:ext uri="{9D8B030D-6E8A-4147-A177-3AD203B41FA5}">
                          <a16:colId xmlns:a16="http://schemas.microsoft.com/office/drawing/2014/main" val="3186377192"/>
                        </a:ext>
                      </a:extLst>
                    </a:gridCol>
                    <a:gridCol w="2540790">
                      <a:extLst>
                        <a:ext uri="{9D8B030D-6E8A-4147-A177-3AD203B41FA5}">
                          <a16:colId xmlns:a16="http://schemas.microsoft.com/office/drawing/2014/main" val="1476267581"/>
                        </a:ext>
                      </a:extLst>
                    </a:gridCol>
                    <a:gridCol w="1849792">
                      <a:extLst>
                        <a:ext uri="{9D8B030D-6E8A-4147-A177-3AD203B41FA5}">
                          <a16:colId xmlns:a16="http://schemas.microsoft.com/office/drawing/2014/main" val="2673218134"/>
                        </a:ext>
                      </a:extLst>
                    </a:gridCol>
                    <a:gridCol w="1849792">
                      <a:extLst>
                        <a:ext uri="{9D8B030D-6E8A-4147-A177-3AD203B41FA5}">
                          <a16:colId xmlns:a16="http://schemas.microsoft.com/office/drawing/2014/main" val="219827192"/>
                        </a:ext>
                      </a:extLst>
                    </a:gridCol>
                    <a:gridCol w="1849792">
                      <a:extLst>
                        <a:ext uri="{9D8B030D-6E8A-4147-A177-3AD203B41FA5}">
                          <a16:colId xmlns:a16="http://schemas.microsoft.com/office/drawing/2014/main" val="647557421"/>
                        </a:ext>
                      </a:extLst>
                    </a:gridCol>
                  </a:tblGrid>
                  <a:tr h="644345">
                    <a:tc>
                      <a:txBody>
                        <a:bodyPr/>
                        <a:lstStyle/>
                        <a:p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Optimal Size:</a:t>
                          </a:r>
                        </a:p>
                        <a:p>
                          <a:r>
                            <a:rPr lang="en-GB" sz="1600" dirty="0"/>
                            <a:t>Cost-optimized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Optimal Size:</a:t>
                          </a:r>
                        </a:p>
                        <a:p>
                          <a:r>
                            <a:rPr lang="en-GB" sz="1600" dirty="0"/>
                            <a:t>CO2-optimized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Real World:</a:t>
                          </a:r>
                        </a:p>
                        <a:p>
                          <a:r>
                            <a:rPr lang="en-GB" sz="1600" dirty="0"/>
                            <a:t>Cost-optimized 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Real World:</a:t>
                          </a:r>
                        </a:p>
                        <a:p>
                          <a:r>
                            <a:rPr lang="en-GB" sz="1600" dirty="0"/>
                            <a:t>CO2-optimized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810805919"/>
                      </a:ext>
                    </a:extLst>
                  </a:tr>
                  <a:tr h="550134"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Yearly CAPEX Electricity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608.265 €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1600" dirty="0"/>
                            <a:t>1.075.857 €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1600" dirty="0"/>
                            <a:t>832.445 €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1600" dirty="0"/>
                            <a:t>792.655 €</a:t>
                          </a:r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1893024627"/>
                      </a:ext>
                    </a:extLst>
                  </a:tr>
                  <a:tr h="550134"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Yearly OPEX Electricity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1600" dirty="0"/>
                            <a:t>223.036 €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1600" dirty="0"/>
                            <a:t>268.964 €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1600" dirty="0"/>
                            <a:t>247.832 €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1600" dirty="0"/>
                            <a:t>201.405 €</a:t>
                          </a:r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645465831"/>
                      </a:ext>
                    </a:extLst>
                  </a:tr>
                  <a:tr h="450382"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Yearly CAPEX Heat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251.525 €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395.955 €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363.635 €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403.424 €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2421836157"/>
                      </a:ext>
                    </a:extLst>
                  </a:tr>
                  <a:tr h="43718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Yearly OPEX Heat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114.870 €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98.988 €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117.389 €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101.870 €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612252024"/>
                      </a:ext>
                    </a:extLst>
                  </a:tr>
                  <a:tr h="55013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Levelized Costs of Heat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3"/>
                          <a:stretch>
                            <a:fillRect l="-86571" t="-480220" r="-219664" b="-180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3"/>
                          <a:stretch>
                            <a:fillRect l="-255921" t="-480220" r="-201316" b="-180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3"/>
                          <a:stretch>
                            <a:fillRect l="-357096" t="-480220" r="-101980" b="-180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3"/>
                          <a:stretch>
                            <a:fillRect l="-455592" t="-480220" r="-1645" b="-1802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7530960"/>
                      </a:ext>
                    </a:extLst>
                  </a:tr>
                  <a:tr h="550134"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Levelized Costs of Electricity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3"/>
                          <a:stretch>
                            <a:fillRect l="-86571" t="-586667" r="-219664" b="-8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3"/>
                          <a:stretch>
                            <a:fillRect l="-255921" t="-586667" r="-201316" b="-8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3"/>
                          <a:stretch>
                            <a:fillRect l="-357096" t="-586667" r="-101980" b="-8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T="31227" marB="31227">
                        <a:blipFill>
                          <a:blip r:embed="rId3"/>
                          <a:stretch>
                            <a:fillRect l="-455592" t="-586667" r="-1645" b="-8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5903751"/>
                      </a:ext>
                    </a:extLst>
                  </a:tr>
                  <a:tr h="437184">
                    <a:tc>
                      <a:txBody>
                        <a:bodyPr/>
                        <a:lstStyle/>
                        <a:p>
                          <a:r>
                            <a:rPr lang="en-GB" sz="1600" dirty="0"/>
                            <a:t>CO2-Emissions</a:t>
                          </a:r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364.710 kg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0 kg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198.600 kg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10.620 kg </a:t>
                          </a:r>
                          <a:endParaRPr lang="de-DE" sz="1600" dirty="0"/>
                        </a:p>
                      </a:txBody>
                      <a:tcPr marT="31227" marB="31227"/>
                    </a:tc>
                    <a:extLst>
                      <a:ext uri="{0D108BD9-81ED-4DB2-BD59-A6C34878D82A}">
                        <a16:rowId xmlns:a16="http://schemas.microsoft.com/office/drawing/2014/main" val="18772823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2F9131-0AE2-E8EE-2C44-E870552B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3. Cost Calculation: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CB9E2-88B8-05EE-8E3A-FF66DE2F7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4C05D-8224-436D-AEFC-5C293B094E99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80A2C-5D6D-EF77-E760-4AA248F9F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B1B4C-59AE-BCDE-BBEF-A0A06B9E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520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97D262-1BA4-F009-C9DE-B3AFF5DA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0. </a:t>
            </a:r>
            <a:r>
              <a:rPr lang="en-GB" dirty="0" err="1"/>
              <a:t>Taskunderstanding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6E52AB-E5C3-985F-D085-3CD06AC3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CCC61B-CA65-DE66-42B4-AED09EAE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70D3E2-71C7-A239-27BD-55DB060C9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33BEC-3FE8-40E2-A63F-7161052E978D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9938DD-B2D3-EE5D-A1F6-E0D8F150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4574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30534-B214-F788-A205-FC4A0B636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System Design of a cross-sectoral energy system for heating of a city in southern Germany:</a:t>
            </a:r>
          </a:p>
          <a:p>
            <a:pPr lvl="1"/>
            <a:r>
              <a:rPr lang="en-GB" dirty="0"/>
              <a:t>Heat pump (air/water or water/water, cop based on temperature)</a:t>
            </a:r>
          </a:p>
          <a:p>
            <a:pPr lvl="1"/>
            <a:r>
              <a:rPr lang="en-GB" dirty="0"/>
              <a:t>PV or solar thermal </a:t>
            </a:r>
          </a:p>
          <a:p>
            <a:pPr lvl="1"/>
            <a:r>
              <a:rPr lang="en-GB" dirty="0"/>
              <a:t>Backup or peak load system</a:t>
            </a:r>
          </a:p>
          <a:p>
            <a:pPr lvl="1"/>
            <a:r>
              <a:rPr lang="en-GB" dirty="0"/>
              <a:t>Large scale thermal storage (seasonal storage)</a:t>
            </a:r>
          </a:p>
          <a:p>
            <a:pPr lvl="1"/>
            <a:r>
              <a:rPr lang="en-GB" dirty="0"/>
              <a:t>Connection to public grid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System Configuration (</a:t>
            </a:r>
            <a:r>
              <a:rPr lang="en-GB" dirty="0" err="1"/>
              <a:t>Oemof</a:t>
            </a:r>
            <a:r>
              <a:rPr lang="en-GB" dirty="0"/>
              <a:t>):</a:t>
            </a:r>
          </a:p>
          <a:p>
            <a:pPr lvl="1"/>
            <a:r>
              <a:rPr lang="en-GB" dirty="0"/>
              <a:t>Component sizing (feasible component sizes)</a:t>
            </a:r>
          </a:p>
          <a:p>
            <a:pPr lvl="1"/>
            <a:r>
              <a:rPr lang="en-GB" dirty="0"/>
              <a:t>Cost-optimized schedule (feasible schedule min/max up-downtimes)</a:t>
            </a:r>
          </a:p>
          <a:p>
            <a:pPr lvl="1"/>
            <a:r>
              <a:rPr lang="en-GB" dirty="0"/>
              <a:t>CO2-optimized schedule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Cost-Calculation:</a:t>
            </a:r>
          </a:p>
          <a:p>
            <a:pPr lvl="1"/>
            <a:r>
              <a:rPr lang="en-GB" dirty="0"/>
              <a:t>Yearly CAPEX-Costs</a:t>
            </a:r>
          </a:p>
          <a:p>
            <a:pPr lvl="1"/>
            <a:r>
              <a:rPr lang="en-GB" dirty="0"/>
              <a:t>Yearly OPEX-Costs</a:t>
            </a:r>
          </a:p>
          <a:p>
            <a:pPr lvl="1"/>
            <a:r>
              <a:rPr lang="en-GB" dirty="0"/>
              <a:t>Levelized-Costs of Energy</a:t>
            </a:r>
          </a:p>
          <a:p>
            <a:pPr lvl="1"/>
            <a:endParaRPr lang="en-GB" dirty="0"/>
          </a:p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E97D262-1BA4-F009-C9DE-B3AFF5DA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0. </a:t>
            </a:r>
            <a:r>
              <a:rPr lang="en-GB" dirty="0" err="1"/>
              <a:t>Taskunderstanding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70D3E2-71C7-A239-27BD-55DB060C9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33BEC-3FE8-40E2-A63F-7161052E978D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CCC61B-CA65-DE66-42B4-AED09EAE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9938DD-B2D3-EE5D-A1F6-E0D8F150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7452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19B9BB-9813-D7BF-60A7-D8A6609D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 Given Data - Demands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86557-CACE-73F8-FB73-3B5A68E04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9607-017D-4379-A346-1BAE86CCB108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34F92-2710-B86A-A8B9-B596B327C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2E7FA-84EA-0A8E-B57A-15567415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5BE5E93-745C-801E-F1B7-6F8F3C82885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325" y="1169909"/>
            <a:ext cx="10801350" cy="2070258"/>
          </a:xfr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29E4DA7-2BD3-D3C3-45EE-1B6FFF695AF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Normalized Heat and Electricity Demands</a:t>
            </a:r>
          </a:p>
          <a:p>
            <a:r>
              <a:rPr lang="en-GB" dirty="0" err="1"/>
              <a:t>Peakloads</a:t>
            </a:r>
            <a:r>
              <a:rPr lang="en-GB" dirty="0"/>
              <a:t>: Heat: 2500 kW, Electricity: 850 kW</a:t>
            </a:r>
            <a:endParaRPr lang="de-DE" dirty="0"/>
          </a:p>
        </p:txBody>
      </p:sp>
      <p:pic>
        <p:nvPicPr>
          <p:cNvPr id="22" name="Content Placeholder 18">
            <a:extLst>
              <a:ext uri="{FF2B5EF4-FFF2-40B4-BE49-F238E27FC236}">
                <a16:creationId xmlns:a16="http://schemas.microsoft.com/office/drawing/2014/main" id="{5C0B23FC-1E04-0AB5-5241-7033D0AD6C4B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325" y="3402086"/>
            <a:ext cx="10799763" cy="2069954"/>
          </a:xfrm>
        </p:spPr>
      </p:pic>
    </p:spTree>
    <p:extLst>
      <p:ext uri="{BB962C8B-B14F-4D97-AF65-F5344CB8AC3E}">
        <p14:creationId xmlns:p14="http://schemas.microsoft.com/office/powerpoint/2010/main" val="2056483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97D262-1BA4-F009-C9DE-B3AFF5DA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1. System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6E52AB-E5C3-985F-D085-3CD06AC3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CCC61B-CA65-DE66-42B4-AED09EAE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70D3E2-71C7-A239-27BD-55DB060C9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33BEC-3FE8-40E2-A63F-7161052E978D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9938DD-B2D3-EE5D-A1F6-E0D8F150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2082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97D262-1BA4-F009-C9DE-B3AFF5DA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1. System Design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70D3E2-71C7-A239-27BD-55DB060C9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33BEC-3FE8-40E2-A63F-7161052E978D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CCC61B-CA65-DE66-42B4-AED09EAE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9938DD-B2D3-EE5D-A1F6-E0D8F150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71B3843-2E22-C6A6-F92B-A8C6729F1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95395" y="1125538"/>
            <a:ext cx="9001210" cy="4175125"/>
          </a:xfr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045C1C7-D3AC-2775-90DB-46F6C43DB4C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505573"/>
            <a:ext cx="10515600" cy="803747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Specific Data: City: </a:t>
            </a:r>
            <a:r>
              <a:rPr lang="en-GB" dirty="0" err="1"/>
              <a:t>Weißenburg</a:t>
            </a:r>
            <a:r>
              <a:rPr lang="en-GB" dirty="0"/>
              <a:t> (49°01'53.5"N 10°57'54.0"E), database year: 2019</a:t>
            </a:r>
          </a:p>
          <a:p>
            <a:r>
              <a:rPr lang="en-GB" dirty="0"/>
              <a:t>Backup and peak load system: Heating Element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2913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19B9BB-9813-D7BF-60A7-D8A6609D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Researched Data - Renewables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86557-CACE-73F8-FB73-3B5A68E04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9607-017D-4379-A346-1BAE86CCB108}" type="datetime1">
              <a:rPr lang="de-DE" smtClean="0"/>
              <a:t>05.01.2024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34F92-2710-B86A-A8B9-B596B327C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2E7FA-84EA-0A8E-B57A-15567415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5BE5E93-745C-801E-F1B7-6F8F3C82885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5325" y="1196752"/>
            <a:ext cx="10801350" cy="2070258"/>
          </a:xfr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29E4DA7-2BD3-D3C3-45EE-1B6FFF695AF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Normalized PV (30 degree south - PV-</a:t>
            </a:r>
            <a:r>
              <a:rPr lang="en-GB" dirty="0" err="1"/>
              <a:t>Gis</a:t>
            </a:r>
            <a:r>
              <a:rPr lang="en-GB" dirty="0"/>
              <a:t>) and Wind Profiles (</a:t>
            </a:r>
            <a:r>
              <a:rPr lang="en-GB" dirty="0" err="1"/>
              <a:t>Renewables.ninja</a:t>
            </a:r>
            <a:r>
              <a:rPr lang="en-GB" dirty="0"/>
              <a:t>, merra2) of the year 2019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8D7B310-CBB6-7196-083E-AAF8533EB08F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325" y="3402086"/>
            <a:ext cx="10799763" cy="206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41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97D262-1BA4-F009-C9DE-B3AFF5DA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1. System Design: COP </a:t>
            </a:r>
            <a:r>
              <a:rPr lang="en-GB" dirty="0" err="1"/>
              <a:t>Heatpump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CCC61B-CA65-DE66-42B4-AED09EAE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9938DD-B2D3-EE5D-A1F6-E0D8F150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045C1C7-D3AC-2775-90DB-46F6C43DB4C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Calculate the COP based on the air temperature of the DWD-weather station 5440 of year 2019 (</a:t>
            </a:r>
            <a:r>
              <a:rPr lang="en-GB" dirty="0" err="1"/>
              <a:t>Weissenburg</a:t>
            </a:r>
            <a:r>
              <a:rPr lang="en-GB" dirty="0"/>
              <a:t>)</a:t>
            </a:r>
          </a:p>
          <a:p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70D3E2-71C7-A239-27BD-55DB060C9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33BEC-3FE8-40E2-A63F-7161052E978D}" type="datetime1">
              <a:rPr lang="de-DE" smtClean="0"/>
              <a:t>05.01.2024</a:t>
            </a:fld>
            <a:endParaRPr lang="de-DE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F0B7DAB-8B2B-ECC8-79D3-80532843A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094" y="1124744"/>
            <a:ext cx="10437812" cy="4175125"/>
          </a:xfrm>
        </p:spPr>
      </p:pic>
    </p:spTree>
    <p:extLst>
      <p:ext uri="{BB962C8B-B14F-4D97-AF65-F5344CB8AC3E}">
        <p14:creationId xmlns:p14="http://schemas.microsoft.com/office/powerpoint/2010/main" val="3750963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97D262-1BA4-F009-C9DE-B3AFF5DA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1. System Design: COP </a:t>
            </a:r>
            <a:r>
              <a:rPr lang="en-GB" dirty="0" err="1"/>
              <a:t>Heatpump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CCC61B-CA65-DE66-42B4-AED09EAE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Marco Obermeier | Project - Energy Management with AI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9938DD-B2D3-EE5D-A1F6-E0D8F150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7D22-6C34-4567-AF99-B140ABE044F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045C1C7-D3AC-2775-90DB-46F6C43DB4C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Set some example Datapoints (COP, Temperature) based on a datasheet of a </a:t>
            </a:r>
            <a:r>
              <a:rPr lang="en-GB" dirty="0" err="1"/>
              <a:t>heatpump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Calculate for each temperature the cop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Normalized the mean COP on the yearly used cop of a </a:t>
            </a:r>
            <a:r>
              <a:rPr lang="en-GB" dirty="0" err="1"/>
              <a:t>heatpump</a:t>
            </a:r>
            <a:r>
              <a:rPr lang="en-GB" dirty="0"/>
              <a:t> (not every </a:t>
            </a:r>
            <a:r>
              <a:rPr lang="en-GB" dirty="0" err="1"/>
              <a:t>heatpump</a:t>
            </a:r>
            <a:r>
              <a:rPr lang="en-GB" dirty="0"/>
              <a:t> offers data about temperature dependent cop)</a:t>
            </a:r>
          </a:p>
          <a:p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70D3E2-71C7-A239-27BD-55DB060C9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33BEC-3FE8-40E2-A63F-7161052E978D}" type="datetime1">
              <a:rPr lang="de-DE" smtClean="0"/>
              <a:t>05.01.2024</a:t>
            </a:fld>
            <a:endParaRPr lang="de-DE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F0B7DAB-8B2B-ECC8-79D3-80532843A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7094" y="1124744"/>
            <a:ext cx="10437812" cy="4175125"/>
          </a:xfrm>
        </p:spPr>
      </p:pic>
    </p:spTree>
    <p:extLst>
      <p:ext uri="{BB962C8B-B14F-4D97-AF65-F5344CB8AC3E}">
        <p14:creationId xmlns:p14="http://schemas.microsoft.com/office/powerpoint/2010/main" val="756177201"/>
      </p:ext>
    </p:extLst>
  </p:cSld>
  <p:clrMapOvr>
    <a:masterClrMapping/>
  </p:clrMapOvr>
</p:sld>
</file>

<file path=ppt/theme/theme1.xml><?xml version="1.0" encoding="utf-8"?>
<a:theme xmlns:a="http://schemas.openxmlformats.org/drawingml/2006/main" name="Campus Feu">
  <a:themeElements>
    <a:clrScheme name="Campus FEU">
      <a:dk1>
        <a:srgbClr val="000000"/>
      </a:dk1>
      <a:lt1>
        <a:sysClr val="window" lastClr="FFFFFF"/>
      </a:lt1>
      <a:dk2>
        <a:srgbClr val="44546A"/>
      </a:dk2>
      <a:lt2>
        <a:srgbClr val="E7E6E6"/>
      </a:lt2>
      <a:accent1>
        <a:srgbClr val="007DBE"/>
      </a:accent1>
      <a:accent2>
        <a:srgbClr val="A0C81E"/>
      </a:accent2>
      <a:accent3>
        <a:srgbClr val="747474"/>
      </a:accent3>
      <a:accent4>
        <a:srgbClr val="FFC000"/>
      </a:accent4>
      <a:accent5>
        <a:srgbClr val="ED7D31"/>
      </a:accent5>
      <a:accent6>
        <a:srgbClr val="954F72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-00-00_MASTER.potx" id="{259AFA98-6849-4B01-92C0-E19331D314D8}" vid="{CECC49D7-B2B1-46BB-AE5E-068922FCE496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1046</Words>
  <Application>Microsoft Office PowerPoint</Application>
  <PresentationFormat>Widescreen</PresentationFormat>
  <Paragraphs>212</Paragraphs>
  <Slides>17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Roboto Slab</vt:lpstr>
      <vt:lpstr>Wingdings</vt:lpstr>
      <vt:lpstr>Campus Feu</vt:lpstr>
      <vt:lpstr>Custom Design</vt:lpstr>
      <vt:lpstr>  Projectwork in the subject Energy Management with AI Methods at the OTH Amberg   Marco Obermeier – Master of Applied Research in Engineering Science Martikelnummer: 00165198 – Hochschule Ansbach</vt:lpstr>
      <vt:lpstr>0. Taskunderstanding</vt:lpstr>
      <vt:lpstr>0. Taskunderstanding</vt:lpstr>
      <vt:lpstr>0. Given Data - Demands</vt:lpstr>
      <vt:lpstr>1. System Design</vt:lpstr>
      <vt:lpstr>1. System Design</vt:lpstr>
      <vt:lpstr>1. Researched Data - Renewables</vt:lpstr>
      <vt:lpstr>1. System Design: COP Heatpump</vt:lpstr>
      <vt:lpstr>1. System Design: COP Heatpump</vt:lpstr>
      <vt:lpstr>2. System Configuration</vt:lpstr>
      <vt:lpstr>2. System Configuration: Method</vt:lpstr>
      <vt:lpstr>2. System Configuration: Cost assumptions</vt:lpstr>
      <vt:lpstr>2. System Configuration: Optimal Size</vt:lpstr>
      <vt:lpstr>2. System Configuration: Result</vt:lpstr>
      <vt:lpstr>2. System Configuration: CO2-Optimized</vt:lpstr>
      <vt:lpstr>2. System Configuration: Cost Optimized</vt:lpstr>
      <vt:lpstr>3. Cost Calculation: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marco.obermeier@hs-ansbach.de</dc:creator>
  <cp:lastModifiedBy>Marco Obermeier</cp:lastModifiedBy>
  <cp:revision>879</cp:revision>
  <cp:lastPrinted>2023-02-23T09:52:05Z</cp:lastPrinted>
  <dcterms:created xsi:type="dcterms:W3CDTF">2022-02-24T07:04:32Z</dcterms:created>
  <dcterms:modified xsi:type="dcterms:W3CDTF">2024-01-05T16:52:51Z</dcterms:modified>
</cp:coreProperties>
</file>